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3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13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3381-5BFC-A14B-B949-20F80DBD0436}" type="datetimeFigureOut">
              <a:rPr lang="en-US" smtClean="0"/>
              <a:pPr/>
              <a:t>9/28/17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3E41B-FBFD-0F46-9197-D21ACCAB9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ProQuest</a:t>
            </a:r>
            <a:r>
              <a:rPr lang="en-US" dirty="0" smtClean="0"/>
              <a:t>,</a:t>
            </a:r>
            <a:r>
              <a:rPr lang="en-US" baseline="0" dirty="0" smtClean="0"/>
              <a:t> OVID Medline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3E41B-FBFD-0F46-9197-D21ACCAB9B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61507-E9C0-BE48-9134-1BEAA879E50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" pitchFamily="-100" charset="0"/>
                <a:ea typeface="ＭＳ Ｐゴシック" pitchFamily="-100" charset="-128"/>
                <a:cs typeface="ＭＳ Ｐゴシック" pitchFamily="-100" charset="-128"/>
              </a:rPr>
              <a:t>These are very typical of work you will be asked to do in college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36F51-3C97-8B4F-83A3-FC83C27460D1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" pitchFamily="-100" charset="0"/>
                <a:ea typeface="ＭＳ Ｐゴシック" pitchFamily="-100" charset="-128"/>
                <a:cs typeface="ＭＳ Ｐゴシック" pitchFamily="-100" charset="-128"/>
              </a:rPr>
              <a:t>These are very typical of work you will be asked to do in college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2D-1963-F04F-8FB7-0B457AC5F68B}" type="datetimeFigureOut">
              <a:rPr lang="en-US" smtClean="0"/>
              <a:pPr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758-9BA8-FA44-8D93-65E527380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2D-1963-F04F-8FB7-0B457AC5F68B}" type="datetimeFigureOut">
              <a:rPr lang="en-US" smtClean="0"/>
              <a:pPr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758-9BA8-FA44-8D93-65E527380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2D-1963-F04F-8FB7-0B457AC5F68B}" type="datetimeFigureOut">
              <a:rPr lang="en-US" smtClean="0"/>
              <a:pPr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758-9BA8-FA44-8D93-65E527380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2D-1963-F04F-8FB7-0B457AC5F68B}" type="datetimeFigureOut">
              <a:rPr lang="en-US" smtClean="0"/>
              <a:pPr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758-9BA8-FA44-8D93-65E527380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2D-1963-F04F-8FB7-0B457AC5F68B}" type="datetimeFigureOut">
              <a:rPr lang="en-US" smtClean="0"/>
              <a:pPr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758-9BA8-FA44-8D93-65E527380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2D-1963-F04F-8FB7-0B457AC5F68B}" type="datetimeFigureOut">
              <a:rPr lang="en-US" smtClean="0"/>
              <a:pPr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758-9BA8-FA44-8D93-65E527380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2D-1963-F04F-8FB7-0B457AC5F68B}" type="datetimeFigureOut">
              <a:rPr lang="en-US" smtClean="0"/>
              <a:pPr/>
              <a:t>9/28/17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758-9BA8-FA44-8D93-65E527380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2D-1963-F04F-8FB7-0B457AC5F68B}" type="datetimeFigureOut">
              <a:rPr lang="en-US" smtClean="0"/>
              <a:pPr/>
              <a:t>9/28/17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758-9BA8-FA44-8D93-65E527380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2D-1963-F04F-8FB7-0B457AC5F68B}" type="datetimeFigureOut">
              <a:rPr lang="en-US" smtClean="0"/>
              <a:pPr/>
              <a:t>9/28/17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758-9BA8-FA44-8D93-65E527380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2D-1963-F04F-8FB7-0B457AC5F68B}" type="datetimeFigureOut">
              <a:rPr lang="en-US" smtClean="0"/>
              <a:pPr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758-9BA8-FA44-8D93-65E527380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292D-1963-F04F-8FB7-0B457AC5F68B}" type="datetimeFigureOut">
              <a:rPr lang="en-US" smtClean="0"/>
              <a:pPr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1758-9BA8-FA44-8D93-65E527380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A292D-1963-F04F-8FB7-0B457AC5F68B}" type="datetimeFigureOut">
              <a:rPr lang="en-US" smtClean="0"/>
              <a:pPr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71758-9BA8-FA44-8D93-65E527380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bioscience.org/" TargetMode="External"/><Relationship Id="rId12" Type="http://schemas.openxmlformats.org/officeDocument/2006/relationships/hyperlink" Target="http://www.iop.org/" TargetMode="External"/><Relationship Id="rId13" Type="http://schemas.openxmlformats.org/officeDocument/2006/relationships/hyperlink" Target="http://www.ams.org/mathweb/mi-journals.html" TargetMode="External"/><Relationship Id="rId14" Type="http://schemas.openxmlformats.org/officeDocument/2006/relationships/hyperlink" Target="http://www.nimh.nih.gov/" TargetMode="External"/><Relationship Id="rId15" Type="http://schemas.openxmlformats.org/officeDocument/2006/relationships/hyperlink" Target="http://www.nature.com/" TargetMode="External"/><Relationship Id="rId16" Type="http://schemas.openxmlformats.org/officeDocument/2006/relationships/hyperlink" Target="http://www.nasa.gov/" TargetMode="External"/><Relationship Id="rId17" Type="http://schemas.openxmlformats.org/officeDocument/2006/relationships/hyperlink" Target="https://www.ornl.gov/content/science-and-discovery" TargetMode="External"/><Relationship Id="rId18" Type="http://schemas.openxmlformats.org/officeDocument/2006/relationships/hyperlink" Target="http://www.psrc-online.org/" TargetMode="External"/><Relationship Id="rId19" Type="http://schemas.openxmlformats.org/officeDocument/2006/relationships/hyperlink" Target="http://www.ncbi.nlm.nih.gov/entrez/query.fcgi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i.mit.edu/" TargetMode="External"/><Relationship Id="rId3" Type="http://schemas.openxmlformats.org/officeDocument/2006/relationships/hyperlink" Target="http://www.asrc.cestm.albany.edu/research1.htm" TargetMode="External"/><Relationship Id="rId4" Type="http://schemas.openxmlformats.org/officeDocument/2006/relationships/hyperlink" Target="http://www.biomedcentral.com/bmcbiochem/" TargetMode="External"/><Relationship Id="rId5" Type="http://schemas.openxmlformats.org/officeDocument/2006/relationships/hyperlink" Target="http://www.chemweb.com/databases" TargetMode="External"/><Relationship Id="rId6" Type="http://schemas.openxmlformats.org/officeDocument/2006/relationships/hyperlink" Target="http://www.birds.cornell.edu/page.aspx?pid=1662" TargetMode="External"/><Relationship Id="rId7" Type="http://schemas.openxmlformats.org/officeDocument/2006/relationships/hyperlink" Target="http://www.cyanova.com/" TargetMode="External"/><Relationship Id="rId8" Type="http://schemas.openxmlformats.org/officeDocument/2006/relationships/hyperlink" Target="http://ecsdl.org/" TargetMode="External"/><Relationship Id="rId9" Type="http://schemas.openxmlformats.org/officeDocument/2006/relationships/hyperlink" Target="http://library.famu.edu/scienceweb" TargetMode="External"/><Relationship Id="rId10" Type="http://schemas.openxmlformats.org/officeDocument/2006/relationships/hyperlink" Target="http://www.freemedicaljournals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cholar.google.com/scholar?as_q=&amp;as_epq=&amp;as_oq=&amp;as_eq=&amp;as_occt=any&amp;as_sauthors=&amp;as_publication=1977&amp;as_ylo=&amp;as_yhi=&amp;btnG=&amp;hl=en&amp;as_sdt=0,33" TargetMode="External"/><Relationship Id="rId3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mersschools.org/Domain/1213" TargetMode="External"/><Relationship Id="rId4" Type="http://schemas.openxmlformats.org/officeDocument/2006/relationships/hyperlink" Target="http://www.somersschools.org/domain/988" TargetMode="External"/><Relationship Id="rId5" Type="http://schemas.openxmlformats.org/officeDocument/2006/relationships/hyperlink" Target="http://muse.jhu.edu/" TargetMode="External"/><Relationship Id="rId6" Type="http://schemas.openxmlformats.org/officeDocument/2006/relationships/hyperlink" Target="http://www.sciencedirect.com" TargetMode="External"/><Relationship Id="rId7" Type="http://schemas.openxmlformats.org/officeDocument/2006/relationships/hyperlink" Target="https://www.somersschools.org/site/Default.aspx?PageID=8661" TargetMode="External"/><Relationship Id="rId8" Type="http://schemas.openxmlformats.org/officeDocument/2006/relationships/hyperlink" Target="http://scholar.google.com" TargetMode="External"/><Relationship Id="rId9" Type="http://schemas.openxmlformats.org/officeDocument/2006/relationships/hyperlink" Target="http://www.plos.org" TargetMode="External"/><Relationship Id="rId10" Type="http://schemas.openxmlformats.org/officeDocument/2006/relationships/hyperlink" Target="http://highwire.stanford.edu/cgi/search" TargetMode="External"/><Relationship Id="rId11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somersschools.org/domain/988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ciencedirect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los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home.highwire.org" TargetMode="External"/><Relationship Id="rId3" Type="http://schemas.openxmlformats.org/officeDocument/2006/relationships/hyperlink" Target="http://highwire.stanford.edu/cgi/search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advanced_search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linkedin.com/in/jamescassuto" TargetMode="Externa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scientificamerican.com/sciammind/" TargetMode="External"/><Relationship Id="rId12" Type="http://schemas.openxmlformats.org/officeDocument/2006/relationships/hyperlink" Target="http://www.seedmagazine.com/news/" TargetMode="External"/><Relationship Id="rId13" Type="http://schemas.openxmlformats.org/officeDocument/2006/relationships/hyperlink" Target="http://www.si.edu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newscientist.com/" TargetMode="External"/><Relationship Id="rId4" Type="http://schemas.openxmlformats.org/officeDocument/2006/relationships/hyperlink" Target="http://www.sciencemag.org/" TargetMode="External"/><Relationship Id="rId5" Type="http://schemas.openxmlformats.org/officeDocument/2006/relationships/hyperlink" Target="http://www.science.gov/" TargetMode="External"/><Relationship Id="rId6" Type="http://schemas.openxmlformats.org/officeDocument/2006/relationships/hyperlink" Target="http://www.sciencedaily.com/" TargetMode="External"/><Relationship Id="rId7" Type="http://schemas.openxmlformats.org/officeDocument/2006/relationships/hyperlink" Target="http://www.sciencemaster.com/" TargetMode="External"/><Relationship Id="rId8" Type="http://schemas.openxmlformats.org/officeDocument/2006/relationships/hyperlink" Target="http://www.sciencenews.org/" TargetMode="External"/><Relationship Id="rId9" Type="http://schemas.openxmlformats.org/officeDocument/2006/relationships/hyperlink" Target="http://www.nytimes.com/pages/science/index.html" TargetMode="External"/><Relationship Id="rId10" Type="http://schemas.openxmlformats.org/officeDocument/2006/relationships/hyperlink" Target="http://www.sciam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7162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latin typeface="Cambria"/>
                <a:cs typeface="Cambria"/>
              </a:rPr>
              <a:t>Scenarios:</a:t>
            </a:r>
          </a:p>
          <a:p>
            <a:pPr algn="ctr"/>
            <a:endParaRPr lang="en-US" sz="3500" dirty="0">
              <a:latin typeface="Cambria"/>
              <a:cs typeface="Cambria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66800" y="1533525"/>
            <a:ext cx="716280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 smtClean="0">
                <a:latin typeface="Cambria" pitchFamily="-100" charset="0"/>
                <a:ea typeface="Cambria" pitchFamily="-100" charset="0"/>
                <a:cs typeface="Cambria" pitchFamily="-100" charset="0"/>
              </a:rPr>
              <a:t>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“I </a:t>
            </a:r>
            <a:r>
              <a:rPr lang="en-US" sz="2000" dirty="0" err="1" smtClean="0">
                <a:latin typeface="Cambria"/>
                <a:cs typeface="Cambria"/>
              </a:rPr>
              <a:t>kinda</a:t>
            </a:r>
            <a:r>
              <a:rPr lang="en-US" sz="2000" dirty="0" smtClean="0">
                <a:latin typeface="Cambria"/>
                <a:cs typeface="Cambria"/>
              </a:rPr>
              <a:t> think I’m interested in cancer research…”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dirty="0" smtClean="0">
              <a:latin typeface="Cambria"/>
              <a:cs typeface="Cambri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“My mom knows this great scientist who will be my mentor…”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dirty="0" smtClean="0">
              <a:latin typeface="Cambria"/>
              <a:cs typeface="Cambri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“I found a good journal article but I have no idea how to make contact with the author…”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dirty="0" smtClean="0">
              <a:latin typeface="Cambria"/>
              <a:cs typeface="Cambri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“I found a great article but it was published in 1977…”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dirty="0" smtClean="0">
              <a:latin typeface="Cambria"/>
              <a:cs typeface="Cambri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“I found a great citation – article looks really good – but I can’t find the full text anyplace and even Ms Read is stumped….”</a:t>
            </a:r>
          </a:p>
          <a:p>
            <a:pPr marL="457200" indent="-457200" algn="l">
              <a:buFont typeface="+mj-lt"/>
              <a:buAutoNum type="arabicPeriod"/>
            </a:pPr>
            <a:endParaRPr lang="en-US" sz="2500" dirty="0" smtClean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330738"/>
              </p:ext>
            </p:extLst>
          </p:nvPr>
        </p:nvGraphicFramePr>
        <p:xfrm>
          <a:off x="563672" y="100208"/>
          <a:ext cx="7878871" cy="6766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40799"/>
                <a:gridCol w="5038072"/>
              </a:tblGrid>
              <a:tr h="16506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Subject Specific Science Sites </a:t>
                      </a: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Artificial Intelligence at MIT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+mn-lt"/>
                          <a:hlinkClick r:id="rId2"/>
                        </a:rPr>
                        <a:t>http://www.ai.mit.edu/</a:t>
                      </a:r>
                      <a:endParaRPr lang="en-US" sz="120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3612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Atmospheric Science Research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+mn-lt"/>
                          <a:hlinkClick r:id="rId3"/>
                        </a:rPr>
                        <a:t>http://www.asrc.cestm.albany.edu/research1.htm</a:t>
                      </a:r>
                      <a:r>
                        <a:rPr lang="en-US" sz="120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2880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BMC Biochemistry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+mn-lt"/>
                          <a:hlinkClick r:id="rId4"/>
                        </a:rPr>
                        <a:t>http://www.biomedcentral.com/bmcbiochem/</a:t>
                      </a:r>
                      <a:endParaRPr lang="en-US" sz="120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330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Chemweb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5"/>
                        </a:rPr>
                        <a:t>http://www.chemweb.com/databases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1650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Cornell Ornithology Lab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6"/>
                        </a:rPr>
                        <a:t>http://www.birds.cornell.edu/page.aspx?pid=1662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330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n-lt"/>
                        </a:rPr>
                        <a:t>Cyanova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(e-magazine)     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7"/>
                        </a:rPr>
                        <a:t>http://www.cyanova.com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2575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Electrochemical Science and Technology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8"/>
                        </a:rPr>
                        <a:t>http://ecsdl.org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330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Florida A&amp;M University </a:t>
                      </a:r>
                      <a:endParaRPr lang="en-US" sz="120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Great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Science Sites on the Web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9"/>
                        </a:rPr>
                        <a:t>http://library.famu.edu/scienceweb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330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Free Medical Journals    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10"/>
                        </a:rPr>
                        <a:t>http://www.freemedicaljournals.com/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330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Frontiers in Bioscience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11"/>
                        </a:rPr>
                        <a:t>http://www.bioscience.org/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3250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Institute of Physics                   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12"/>
                        </a:rPr>
                        <a:t>http://www.iop.org/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330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Mathematical Journals   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13"/>
                        </a:rPr>
                        <a:t>http://www.ams.org/mathweb/mi-journals.html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3087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National Institute of Health     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14"/>
                        </a:rPr>
                        <a:t>http://www.nimh.nih.gov/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330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Nature 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15"/>
                        </a:rPr>
                        <a:t>http://www.nature.com/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330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NASA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16"/>
                        </a:rPr>
                        <a:t>http://www.nasa.gov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292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Oak Ridge National Laboratory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17"/>
                        </a:rPr>
                        <a:t>https://www.ornl.gov/content/science-and-discovery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298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Physical Sciences Resources Center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18"/>
                        </a:rPr>
                        <a:t>http://www.psrc-online.org/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  <a:tr h="330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PubMed (Medical)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+mn-lt"/>
                          <a:hlinkClick r:id="rId19"/>
                        </a:rPr>
                        <a:t>http://www.ncbi.nlm.nih.gov/entrez/query.fcgi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mbria" charset="0"/>
                        <a:cs typeface="Times New Roman" charset="0"/>
                      </a:endParaRPr>
                    </a:p>
                  </a:txBody>
                  <a:tcPr marL="39471" marR="3947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71628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latin typeface="Cambria"/>
                <a:cs typeface="Cambria"/>
              </a:rPr>
              <a:t>Scenario 2:</a:t>
            </a:r>
            <a:r>
              <a:rPr lang="en-US" sz="3600" dirty="0" smtClean="0">
                <a:latin typeface="Cambria" pitchFamily="-100" charset="0"/>
                <a:ea typeface="Cambria" pitchFamily="-100" charset="0"/>
                <a:cs typeface="Cambria" pitchFamily="-100" charset="0"/>
              </a:rPr>
              <a:t> </a:t>
            </a:r>
          </a:p>
          <a:p>
            <a:pPr algn="ctr"/>
            <a:r>
              <a:rPr lang="en-US" sz="2000" dirty="0" smtClean="0">
                <a:latin typeface="Cambria"/>
                <a:cs typeface="Cambria"/>
              </a:rPr>
              <a:t>“My mom knows this great scientist who will be my mentor…”</a:t>
            </a:r>
          </a:p>
          <a:p>
            <a:pPr algn="ctr"/>
            <a:endParaRPr lang="en-US" sz="2000" dirty="0" smtClean="0">
              <a:latin typeface="Cambria"/>
              <a:cs typeface="Cambria"/>
            </a:endParaRPr>
          </a:p>
          <a:p>
            <a:pPr algn="ctr"/>
            <a:endParaRPr lang="en-US" sz="3500" dirty="0" smtClean="0">
              <a:latin typeface="Cambria"/>
              <a:cs typeface="Cambria"/>
            </a:endParaRPr>
          </a:p>
          <a:p>
            <a:pPr algn="ctr"/>
            <a:endParaRPr lang="en-US" sz="3500" dirty="0">
              <a:latin typeface="Cambria"/>
              <a:cs typeface="Cambria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66800" y="1533525"/>
            <a:ext cx="7162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r>
              <a:rPr lang="en-US" sz="2000" dirty="0" smtClean="0">
                <a:latin typeface="Cambria"/>
                <a:cs typeface="Cambria"/>
              </a:rPr>
              <a:t>How do I find out about her?</a:t>
            </a:r>
          </a:p>
          <a:p>
            <a:pPr marL="457200" lvl="2" algn="l"/>
            <a:r>
              <a:rPr lang="en-US" sz="2000" dirty="0" err="1" smtClean="0">
                <a:latin typeface="Cambria"/>
                <a:cs typeface="Cambria"/>
              </a:rPr>
              <a:t>GoogleScholar</a:t>
            </a:r>
            <a:r>
              <a:rPr lang="en-US" sz="2000" dirty="0" smtClean="0">
                <a:latin typeface="Cambria"/>
                <a:cs typeface="Cambria"/>
              </a:rPr>
              <a:t> search</a:t>
            </a:r>
          </a:p>
          <a:p>
            <a:pPr marL="457200" lvl="2" algn="l"/>
            <a:r>
              <a:rPr lang="en-US" sz="2000" dirty="0" smtClean="0">
                <a:latin typeface="Cambria"/>
                <a:cs typeface="Cambria"/>
              </a:rPr>
              <a:t>University/Hospital/Research facility institutional site</a:t>
            </a:r>
          </a:p>
          <a:p>
            <a:pPr marL="457200" lvl="2" algn="l"/>
            <a:r>
              <a:rPr lang="en-US" sz="2000" dirty="0" smtClean="0">
                <a:latin typeface="Cambria"/>
                <a:cs typeface="Cambria"/>
              </a:rPr>
              <a:t>Facebook</a:t>
            </a:r>
            <a:br>
              <a:rPr lang="en-US" sz="2000" dirty="0" smtClean="0">
                <a:latin typeface="Cambria"/>
                <a:cs typeface="Cambria"/>
              </a:rPr>
            </a:br>
            <a:r>
              <a:rPr lang="en-US" sz="2000" dirty="0" smtClean="0">
                <a:latin typeface="Cambria"/>
                <a:cs typeface="Cambria"/>
              </a:rPr>
              <a:t>LinkedIn</a:t>
            </a: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r>
              <a:rPr lang="en-US" sz="2000" dirty="0" smtClean="0">
                <a:latin typeface="Cambria"/>
                <a:cs typeface="Cambria"/>
              </a:rPr>
              <a:t>How do I know if I like her work?</a:t>
            </a:r>
          </a:p>
          <a:p>
            <a:pPr lvl="1" algn="l"/>
            <a:r>
              <a:rPr lang="en-US" sz="2000" dirty="0" smtClean="0">
                <a:latin typeface="Cambria"/>
                <a:cs typeface="Cambria"/>
              </a:rPr>
              <a:t>Can you explain it to yourself so that you understand it?</a:t>
            </a:r>
          </a:p>
          <a:p>
            <a:pPr lvl="1" algn="l"/>
            <a:r>
              <a:rPr lang="en-US" sz="2000" dirty="0" smtClean="0">
                <a:latin typeface="Cambria"/>
                <a:cs typeface="Cambria"/>
              </a:rPr>
              <a:t>Can you meet/talk to her and see if you click?</a:t>
            </a:r>
          </a:p>
          <a:p>
            <a:pPr lvl="1" algn="l"/>
            <a:r>
              <a:rPr lang="en-US" sz="2000" dirty="0" smtClean="0">
                <a:latin typeface="Cambria"/>
                <a:cs typeface="Cambria"/>
              </a:rPr>
              <a:t>If the answer to either is “no,” or you think it seems boring, think carefully…..</a:t>
            </a: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dist"/>
            <a:endParaRPr lang="en-US" sz="2000" dirty="0" smtClean="0">
              <a:latin typeface="Cambria"/>
              <a:cs typeface="Cambria"/>
            </a:endParaRPr>
          </a:p>
          <a:p>
            <a:pPr lvl="1" algn="l"/>
            <a:endParaRPr lang="en-US" sz="2000" dirty="0" smtClean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71628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latin typeface="Cambria"/>
                <a:cs typeface="Cambria"/>
              </a:rPr>
              <a:t>Scenario 3:</a:t>
            </a:r>
            <a:r>
              <a:rPr lang="en-US" sz="3600" dirty="0" smtClean="0">
                <a:latin typeface="Cambria" pitchFamily="-100" charset="0"/>
                <a:ea typeface="Cambria" pitchFamily="-100" charset="0"/>
                <a:cs typeface="Cambria" pitchFamily="-100" charset="0"/>
              </a:rPr>
              <a:t> </a:t>
            </a:r>
          </a:p>
          <a:p>
            <a:pPr marL="457200" indent="-457200" algn="ctr"/>
            <a:r>
              <a:rPr lang="en-US" sz="2000" dirty="0" smtClean="0">
                <a:latin typeface="Cambria"/>
                <a:cs typeface="Cambria"/>
              </a:rPr>
              <a:t>“I found a good journal article but I have no idea how to make contact with the author…”</a:t>
            </a:r>
          </a:p>
          <a:p>
            <a:pPr algn="ctr"/>
            <a:endParaRPr lang="en-US" sz="2000" dirty="0" smtClean="0">
              <a:latin typeface="Cambria"/>
              <a:cs typeface="Cambria"/>
            </a:endParaRPr>
          </a:p>
          <a:p>
            <a:pPr algn="ctr"/>
            <a:endParaRPr lang="en-US" sz="3500" dirty="0" smtClean="0">
              <a:latin typeface="Cambria"/>
              <a:cs typeface="Cambria"/>
            </a:endParaRPr>
          </a:p>
          <a:p>
            <a:pPr algn="ctr"/>
            <a:endParaRPr lang="en-US" sz="3500" dirty="0">
              <a:latin typeface="Cambria"/>
              <a:cs typeface="Cambria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66800" y="1533525"/>
            <a:ext cx="7162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r>
              <a:rPr lang="en-US" sz="2000" dirty="0" smtClean="0">
                <a:latin typeface="Cambria"/>
                <a:cs typeface="Cambria"/>
              </a:rPr>
              <a:t>How do I locate him?</a:t>
            </a:r>
          </a:p>
          <a:p>
            <a:pPr marL="457200" lvl="2" algn="l"/>
            <a:r>
              <a:rPr lang="en-US" sz="2000" dirty="0" err="1" smtClean="0">
                <a:latin typeface="Cambria"/>
                <a:cs typeface="Cambria"/>
              </a:rPr>
              <a:t>GoogleScholar</a:t>
            </a:r>
            <a:r>
              <a:rPr lang="en-US" sz="2000" dirty="0" smtClean="0">
                <a:latin typeface="Cambria"/>
                <a:cs typeface="Cambria"/>
              </a:rPr>
              <a:t> search – scholar page??</a:t>
            </a:r>
          </a:p>
          <a:p>
            <a:pPr marL="457200" lvl="2" algn="l"/>
            <a:r>
              <a:rPr lang="en-US" sz="2000" dirty="0" smtClean="0">
                <a:latin typeface="Cambria"/>
                <a:cs typeface="Cambria"/>
              </a:rPr>
              <a:t>University/Hospital/Research facility institutional site</a:t>
            </a:r>
          </a:p>
          <a:p>
            <a:pPr marL="457200" lvl="2" algn="l"/>
            <a:r>
              <a:rPr lang="en-US" sz="2000" dirty="0" err="1" smtClean="0">
                <a:latin typeface="Cambria"/>
                <a:cs typeface="Cambria"/>
              </a:rPr>
              <a:t>Facebook</a:t>
            </a:r>
            <a:endParaRPr lang="en-US" sz="2000" dirty="0" smtClean="0">
              <a:latin typeface="Cambria"/>
              <a:cs typeface="Cambria"/>
            </a:endParaRPr>
          </a:p>
          <a:p>
            <a:pPr marL="457200" lvl="2" algn="l"/>
            <a:r>
              <a:rPr lang="en-US" sz="2000" dirty="0" smtClean="0">
                <a:latin typeface="Cambria"/>
                <a:cs typeface="Cambria"/>
              </a:rPr>
              <a:t>LinkedIn</a:t>
            </a: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r>
              <a:rPr lang="en-US" sz="2000" dirty="0" smtClean="0">
                <a:latin typeface="Cambria"/>
                <a:cs typeface="Cambria"/>
              </a:rPr>
              <a:t>Then what? </a:t>
            </a:r>
          </a:p>
          <a:p>
            <a:pPr lvl="1" algn="l"/>
            <a:r>
              <a:rPr lang="en-US" sz="2000" dirty="0" smtClean="0">
                <a:latin typeface="Cambria"/>
                <a:cs typeface="Cambria"/>
              </a:rPr>
              <a:t>Email – direct or through an institutional connection</a:t>
            </a:r>
          </a:p>
          <a:p>
            <a:pPr lvl="1" algn="l"/>
            <a:r>
              <a:rPr lang="en-US" sz="2000" dirty="0" smtClean="0">
                <a:latin typeface="Cambria"/>
                <a:cs typeface="Cambria"/>
              </a:rPr>
              <a:t>Phone</a:t>
            </a:r>
          </a:p>
          <a:p>
            <a:pPr lvl="1" algn="l"/>
            <a:r>
              <a:rPr lang="en-US" sz="2000" dirty="0" smtClean="0">
                <a:latin typeface="Cambria"/>
                <a:cs typeface="Cambria"/>
              </a:rPr>
              <a:t>Google search </a:t>
            </a:r>
          </a:p>
          <a:p>
            <a:pPr lvl="1" algn="l"/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dist"/>
            <a:endParaRPr lang="en-US" sz="2000" dirty="0" smtClean="0">
              <a:latin typeface="Cambria"/>
              <a:cs typeface="Cambria"/>
            </a:endParaRPr>
          </a:p>
          <a:p>
            <a:pPr lvl="1" algn="l"/>
            <a:endParaRPr lang="en-US" sz="2000" dirty="0" smtClean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71628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latin typeface="Cambria"/>
                <a:cs typeface="Cambria"/>
              </a:rPr>
              <a:t>Scenario 4:</a:t>
            </a:r>
            <a:r>
              <a:rPr lang="en-US" sz="3600" dirty="0" smtClean="0">
                <a:latin typeface="Cambria" pitchFamily="-100" charset="0"/>
                <a:ea typeface="Cambria" pitchFamily="-100" charset="0"/>
                <a:cs typeface="Cambria" pitchFamily="-100" charset="0"/>
              </a:rPr>
              <a:t> </a:t>
            </a:r>
          </a:p>
          <a:p>
            <a:pPr marL="457200" indent="-457200" algn="l"/>
            <a:r>
              <a:rPr lang="en-US" sz="2000" dirty="0" smtClean="0">
                <a:latin typeface="Cambria"/>
                <a:cs typeface="Cambria"/>
              </a:rPr>
              <a:t>“I found a great article but it was published in 1977…”</a:t>
            </a:r>
          </a:p>
          <a:p>
            <a:pPr algn="ctr"/>
            <a:endParaRPr lang="en-US" sz="2000" dirty="0" smtClean="0">
              <a:latin typeface="Cambria"/>
              <a:cs typeface="Cambria"/>
            </a:endParaRPr>
          </a:p>
          <a:p>
            <a:pPr algn="ctr"/>
            <a:endParaRPr lang="en-US" sz="3500" dirty="0" smtClean="0">
              <a:latin typeface="Cambria"/>
              <a:cs typeface="Cambria"/>
            </a:endParaRPr>
          </a:p>
          <a:p>
            <a:pPr algn="ctr"/>
            <a:endParaRPr lang="en-US" sz="3500" dirty="0">
              <a:latin typeface="Cambria"/>
              <a:cs typeface="Cambria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66800" y="1533525"/>
            <a:ext cx="7162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marL="0" lvl="1" algn="l"/>
            <a:r>
              <a:rPr lang="en-US" sz="2000" dirty="0" err="1" smtClean="0">
                <a:latin typeface="Cambria"/>
                <a:cs typeface="Cambria"/>
              </a:rPr>
              <a:t>GoogleScholar</a:t>
            </a:r>
            <a:r>
              <a:rPr lang="en-US" sz="2000" dirty="0" smtClean="0">
                <a:latin typeface="Cambria"/>
                <a:cs typeface="Cambria"/>
              </a:rPr>
              <a:t> search</a:t>
            </a:r>
          </a:p>
          <a:p>
            <a:pPr algn="l"/>
            <a:r>
              <a:rPr lang="en-US" sz="2000" dirty="0" smtClean="0">
                <a:latin typeface="Cambria"/>
                <a:cs typeface="Cambria"/>
              </a:rPr>
              <a:t>Look at Citing Articles</a:t>
            </a:r>
          </a:p>
          <a:p>
            <a:pPr algn="l"/>
            <a:r>
              <a:rPr lang="en-US" sz="2000" dirty="0" smtClean="0">
                <a:latin typeface="Cambria"/>
                <a:cs typeface="Cambria"/>
              </a:rPr>
              <a:t>Search within Citing Articles</a:t>
            </a:r>
          </a:p>
          <a:p>
            <a:pPr algn="l"/>
            <a:endParaRPr lang="en-US" sz="2000" dirty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dist"/>
            <a:endParaRPr lang="en-US" sz="2000" dirty="0" smtClean="0">
              <a:latin typeface="Cambria"/>
              <a:cs typeface="Cambria"/>
            </a:endParaRPr>
          </a:p>
          <a:p>
            <a:pPr lvl="1" algn="l"/>
            <a:endParaRPr lang="en-US" sz="2000" dirty="0" smtClean="0">
              <a:latin typeface="Cambria"/>
              <a:cs typeface="Cambria"/>
            </a:endParaRPr>
          </a:p>
        </p:txBody>
      </p:sp>
      <p:pic>
        <p:nvPicPr>
          <p:cNvPr id="4" name="Picture 3" descr="CancerResearch1977.tiff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52554"/>
            <a:ext cx="6553200" cy="3424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71628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latin typeface="Cambria"/>
                <a:cs typeface="Cambria"/>
              </a:rPr>
              <a:t>Scenario 5:</a:t>
            </a:r>
            <a:r>
              <a:rPr lang="en-US" sz="3600" dirty="0" smtClean="0">
                <a:latin typeface="Cambria" pitchFamily="-100" charset="0"/>
                <a:ea typeface="Cambria" pitchFamily="-100" charset="0"/>
                <a:cs typeface="Cambria" pitchFamily="-100" charset="0"/>
              </a:rPr>
              <a:t> </a:t>
            </a:r>
          </a:p>
          <a:p>
            <a:pPr marL="457200" indent="-457200" algn="ctr"/>
            <a:r>
              <a:rPr lang="en-US" sz="2000" dirty="0" smtClean="0">
                <a:latin typeface="Cambria"/>
                <a:cs typeface="Cambria"/>
              </a:rPr>
              <a:t>“I found a great citation – article looks really good – but I can’t find the full text anyplace….”</a:t>
            </a:r>
          </a:p>
          <a:p>
            <a:pPr algn="ctr"/>
            <a:endParaRPr lang="en-US" sz="2000" dirty="0" smtClean="0">
              <a:latin typeface="Cambria"/>
              <a:cs typeface="Cambria"/>
            </a:endParaRPr>
          </a:p>
          <a:p>
            <a:pPr algn="ctr"/>
            <a:endParaRPr lang="en-US" sz="3500" dirty="0" smtClean="0">
              <a:latin typeface="Cambria"/>
              <a:cs typeface="Cambria"/>
            </a:endParaRPr>
          </a:p>
          <a:p>
            <a:pPr algn="ctr"/>
            <a:endParaRPr lang="en-US" sz="3500" dirty="0">
              <a:latin typeface="Cambria"/>
              <a:cs typeface="Cambria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66800" y="1533525"/>
            <a:ext cx="7162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lvl="1" algn="l"/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dist"/>
            <a:endParaRPr lang="en-US" sz="2000" dirty="0" smtClean="0">
              <a:latin typeface="Cambria"/>
              <a:cs typeface="Cambria"/>
            </a:endParaRPr>
          </a:p>
          <a:p>
            <a:pPr lvl="1" algn="l"/>
            <a:endParaRPr lang="en-US" sz="2000" dirty="0" smtClean="0">
              <a:latin typeface="Cambria"/>
              <a:cs typeface="Cambria"/>
            </a:endParaRPr>
          </a:p>
        </p:txBody>
      </p:sp>
      <p:pic>
        <p:nvPicPr>
          <p:cNvPr id="7" name="Picture 6" descr="ARF for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03" y="2145228"/>
            <a:ext cx="5278554" cy="3964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71628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latin typeface="Cambria"/>
                <a:cs typeface="Cambria"/>
              </a:rPr>
              <a:t>Scenario 5:</a:t>
            </a:r>
            <a:r>
              <a:rPr lang="en-US" sz="3600" dirty="0" smtClean="0">
                <a:latin typeface="Cambria" pitchFamily="-100" charset="0"/>
                <a:ea typeface="Cambria" pitchFamily="-100" charset="0"/>
                <a:cs typeface="Cambria" pitchFamily="-100" charset="0"/>
              </a:rPr>
              <a:t> </a:t>
            </a:r>
          </a:p>
          <a:p>
            <a:pPr marL="457200" indent="-457200" algn="ctr"/>
            <a:r>
              <a:rPr lang="en-US" sz="2000" dirty="0" smtClean="0">
                <a:latin typeface="Cambria"/>
                <a:cs typeface="Cambria"/>
              </a:rPr>
              <a:t>“I found a great citation – article looks really good – but I can’t find the full </a:t>
            </a:r>
            <a:r>
              <a:rPr lang="en-US" sz="2000" smtClean="0">
                <a:latin typeface="Cambria"/>
                <a:cs typeface="Cambria"/>
              </a:rPr>
              <a:t>text anyplace…</a:t>
            </a:r>
            <a:r>
              <a:rPr lang="en-US" sz="2000" dirty="0" smtClean="0">
                <a:latin typeface="Cambria"/>
                <a:cs typeface="Cambria"/>
              </a:rPr>
              <a:t>.”</a:t>
            </a:r>
          </a:p>
          <a:p>
            <a:pPr algn="ctr"/>
            <a:endParaRPr lang="en-US" sz="2000" dirty="0" smtClean="0">
              <a:latin typeface="Cambria"/>
              <a:cs typeface="Cambria"/>
            </a:endParaRPr>
          </a:p>
          <a:p>
            <a:pPr algn="ctr"/>
            <a:endParaRPr lang="en-US" sz="3500" dirty="0" smtClean="0">
              <a:latin typeface="Cambria"/>
              <a:cs typeface="Cambria"/>
            </a:endParaRPr>
          </a:p>
          <a:p>
            <a:pPr algn="ctr"/>
            <a:endParaRPr lang="en-US" sz="3500" dirty="0">
              <a:latin typeface="Cambria"/>
              <a:cs typeface="Cambria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66800" y="1533525"/>
            <a:ext cx="7162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lvl="1" algn="l"/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dist"/>
            <a:endParaRPr lang="en-US" sz="2000" dirty="0" smtClean="0">
              <a:latin typeface="Cambria"/>
              <a:cs typeface="Cambria"/>
            </a:endParaRPr>
          </a:p>
          <a:p>
            <a:pPr lvl="1" algn="l"/>
            <a:endParaRPr lang="en-US" sz="2000" dirty="0" smtClean="0">
              <a:latin typeface="Cambria"/>
              <a:cs typeface="Cambria"/>
            </a:endParaRPr>
          </a:p>
        </p:txBody>
      </p:sp>
      <p:pic>
        <p:nvPicPr>
          <p:cNvPr id="5" name="Picture 4" descr="Jaworski emai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896" y="2206492"/>
            <a:ext cx="5936648" cy="39158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9726" y="6375316"/>
            <a:ext cx="735498" cy="1655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000" dirty="0" smtClean="0">
                <a:latin typeface="Cambria"/>
                <a:cs typeface="Cambria"/>
              </a:rPr>
              <a:t>Email the author directly &amp; see if </a:t>
            </a:r>
            <a:r>
              <a:rPr lang="en-US" sz="1000" dirty="0" err="1" smtClean="0">
                <a:latin typeface="Cambria"/>
                <a:cs typeface="Cambria"/>
              </a:rPr>
              <a:t>s</a:t>
            </a:r>
            <a:r>
              <a:rPr lang="en-US" sz="1000" dirty="0" smtClean="0">
                <a:latin typeface="Cambria"/>
                <a:cs typeface="Cambria"/>
              </a:rPr>
              <a:t>/he will just give you a copy</a:t>
            </a:r>
          </a:p>
          <a:p>
            <a:pPr lvl="1"/>
            <a:endParaRPr lang="en-US" sz="1000" dirty="0" smtClean="0">
              <a:latin typeface="Cambria"/>
              <a:cs typeface="Cambria"/>
            </a:endParaRPr>
          </a:p>
          <a:p>
            <a:pPr lvl="1"/>
            <a:endParaRPr lang="en-US" sz="1000" dirty="0" smtClean="0">
              <a:latin typeface="Cambria"/>
              <a:cs typeface="Cambria"/>
            </a:endParaRPr>
          </a:p>
          <a:p>
            <a:pPr lvl="1"/>
            <a:endParaRPr lang="en-US" sz="1000" dirty="0" smtClean="0">
              <a:latin typeface="Cambria"/>
              <a:cs typeface="Cambria"/>
            </a:endParaRPr>
          </a:p>
          <a:p>
            <a:pPr lvl="1"/>
            <a:endParaRPr lang="en-US" sz="1000" dirty="0" smtClean="0">
              <a:latin typeface="Cambria"/>
              <a:cs typeface="Cambria"/>
            </a:endParaRPr>
          </a:p>
          <a:p>
            <a:pPr lvl="1"/>
            <a:endParaRPr lang="en-US" sz="1000" dirty="0" smtClean="0">
              <a:latin typeface="Cambria"/>
              <a:cs typeface="Cambria"/>
            </a:endParaRPr>
          </a:p>
          <a:p>
            <a:pPr lvl="1"/>
            <a:endParaRPr lang="en-US" sz="1000" dirty="0" smtClean="0">
              <a:latin typeface="Cambria"/>
              <a:cs typeface="Cambria"/>
            </a:endParaRPr>
          </a:p>
          <a:p>
            <a:pPr lvl="1"/>
            <a:endParaRPr lang="en-US" sz="1000" dirty="0" smtClean="0">
              <a:latin typeface="Cambria"/>
              <a:cs typeface="Cambria"/>
            </a:endParaRPr>
          </a:p>
          <a:p>
            <a:pPr lvl="1"/>
            <a:endParaRPr lang="en-US" sz="1000" dirty="0" smtClean="0">
              <a:latin typeface="Cambria"/>
              <a:cs typeface="Cambria"/>
            </a:endParaRPr>
          </a:p>
          <a:p>
            <a:pPr lvl="1"/>
            <a:endParaRPr lang="en-US" sz="1000" dirty="0" smtClean="0">
              <a:latin typeface="Cambria"/>
              <a:cs typeface="Cambria"/>
            </a:endParaRPr>
          </a:p>
          <a:p>
            <a:pPr lvl="1"/>
            <a:endParaRPr lang="en-US" sz="1000" dirty="0" smtClean="0">
              <a:latin typeface="Cambria"/>
              <a:cs typeface="Cambria"/>
            </a:endParaRPr>
          </a:p>
          <a:p>
            <a:pPr lvl="1"/>
            <a:r>
              <a:rPr lang="en-US" sz="1000" dirty="0" smtClean="0">
                <a:latin typeface="Cambria"/>
                <a:cs typeface="Cambria"/>
              </a:rPr>
              <a:t>University ILL …………….. Wait….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0"/>
            <a:ext cx="7391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latin typeface="Cambria" pitchFamily="-100" charset="0"/>
                <a:ea typeface="Cambria" pitchFamily="-100" charset="0"/>
                <a:cs typeface="Cambria" pitchFamily="-100" charset="0"/>
              </a:rPr>
              <a:t>Sources of Peer-reviewed Journal Articles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7620000" cy="82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971550" lvl="1" indent="-514350" algn="l">
              <a:spcBef>
                <a:spcPct val="50000"/>
              </a:spcBef>
              <a:defRPr/>
            </a:pPr>
            <a:r>
              <a:rPr lang="en-US" sz="2100" dirty="0">
                <a:latin typeface="Cambria"/>
                <a:cs typeface="Cambria"/>
              </a:rPr>
              <a:t>School Databases –</a:t>
            </a:r>
            <a:r>
              <a:rPr lang="en-US" sz="2100" dirty="0" smtClean="0">
                <a:latin typeface="Cambria"/>
                <a:cs typeface="Cambria"/>
              </a:rPr>
              <a:t> </a:t>
            </a:r>
            <a:r>
              <a:rPr lang="en-US" sz="2100" dirty="0" smtClean="0">
                <a:latin typeface="Cambria"/>
                <a:cs typeface="Cambria"/>
                <a:hlinkClick r:id="rId3"/>
              </a:rPr>
              <a:t>SHS Library Web </a:t>
            </a:r>
            <a:r>
              <a:rPr lang="en-US" sz="2100" dirty="0">
                <a:latin typeface="Cambria"/>
                <a:cs typeface="Cambria"/>
                <a:hlinkClick r:id="rId3"/>
              </a:rPr>
              <a:t>Page</a:t>
            </a:r>
            <a:endParaRPr lang="en-US" sz="2100" dirty="0">
              <a:latin typeface="Cambria"/>
              <a:cs typeface="Cambria"/>
            </a:endParaRPr>
          </a:p>
          <a:p>
            <a:pPr marL="971550" lvl="1" indent="-514350" algn="l">
              <a:spcBef>
                <a:spcPct val="50000"/>
              </a:spcBef>
              <a:buFont typeface="Arial"/>
              <a:buChar char="•"/>
              <a:defRPr/>
            </a:pPr>
            <a:r>
              <a:rPr lang="en-US" sz="2100" dirty="0" smtClean="0">
                <a:latin typeface="Cambria"/>
                <a:cs typeface="Cambria"/>
                <a:hlinkClick r:id="rId4"/>
              </a:rPr>
              <a:t>ProQuest</a:t>
            </a:r>
            <a:r>
              <a:rPr lang="en-US" sz="2100" dirty="0" smtClean="0">
                <a:latin typeface="Cambria"/>
                <a:cs typeface="Cambria"/>
              </a:rPr>
              <a:t> (Password: look)</a:t>
            </a:r>
            <a:endParaRPr lang="en-US" sz="2100" dirty="0">
              <a:latin typeface="Cambria"/>
              <a:cs typeface="Cambria"/>
            </a:endParaRPr>
          </a:p>
          <a:p>
            <a:pPr marL="971550" lvl="1" indent="-514350" algn="l">
              <a:spcBef>
                <a:spcPct val="50000"/>
              </a:spcBef>
              <a:buFont typeface="Arial"/>
              <a:buChar char="•"/>
              <a:defRPr/>
            </a:pPr>
            <a:r>
              <a:rPr lang="en-US" sz="2100" dirty="0">
                <a:latin typeface="Cambria"/>
                <a:cs typeface="Cambria"/>
                <a:hlinkClick r:id="rId4"/>
              </a:rPr>
              <a:t>OVID Medline</a:t>
            </a:r>
            <a:endParaRPr lang="en-US" sz="2100" dirty="0">
              <a:latin typeface="Cambria"/>
              <a:cs typeface="Cambria"/>
            </a:endParaRPr>
          </a:p>
          <a:p>
            <a:pPr marL="971550" lvl="1" indent="-514350" algn="l">
              <a:spcBef>
                <a:spcPct val="50000"/>
              </a:spcBef>
              <a:buFont typeface="Arial"/>
              <a:buChar char="•"/>
              <a:defRPr/>
            </a:pPr>
            <a:r>
              <a:rPr lang="en-US" sz="2100" dirty="0">
                <a:latin typeface="Cambria"/>
                <a:cs typeface="Cambria"/>
                <a:hlinkClick r:id="rId4"/>
              </a:rPr>
              <a:t>OVID </a:t>
            </a:r>
            <a:r>
              <a:rPr lang="en-US" sz="2100" dirty="0" smtClean="0">
                <a:latin typeface="Cambria"/>
                <a:cs typeface="Cambria"/>
                <a:hlinkClick r:id="rId4"/>
              </a:rPr>
              <a:t>PsychInfo</a:t>
            </a:r>
            <a:endParaRPr lang="en-US" sz="2100" dirty="0" smtClean="0">
              <a:latin typeface="Cambria"/>
              <a:cs typeface="Cambria"/>
            </a:endParaRPr>
          </a:p>
          <a:p>
            <a:pPr marL="971550" lvl="1" indent="-514350" algn="l">
              <a:spcBef>
                <a:spcPct val="50000"/>
              </a:spcBef>
              <a:buFont typeface="Arial"/>
              <a:buChar char="•"/>
              <a:defRPr/>
            </a:pPr>
            <a:r>
              <a:rPr lang="en-US" sz="2100" dirty="0" smtClean="0">
                <a:latin typeface="Cambria"/>
                <a:cs typeface="Cambria"/>
                <a:hlinkClick r:id="rId5"/>
              </a:rPr>
              <a:t>MUSE</a:t>
            </a:r>
            <a:endParaRPr lang="en-US" sz="2100" dirty="0" smtClean="0">
              <a:latin typeface="Cambria"/>
              <a:cs typeface="Cambria"/>
            </a:endParaRPr>
          </a:p>
          <a:p>
            <a:pPr marL="971550" lvl="1" indent="-514350" algn="l">
              <a:spcBef>
                <a:spcPct val="50000"/>
              </a:spcBef>
              <a:defRPr/>
            </a:pPr>
            <a:r>
              <a:rPr lang="en-US" sz="2100" dirty="0">
                <a:latin typeface="Cambria"/>
                <a:cs typeface="Cambria"/>
              </a:rPr>
              <a:t>School Databases – Elsewhere</a:t>
            </a:r>
          </a:p>
          <a:p>
            <a:pPr marL="971550" lvl="1" indent="-514350" algn="l">
              <a:spcBef>
                <a:spcPct val="50000"/>
              </a:spcBef>
              <a:buFont typeface="Arial"/>
              <a:buChar char="•"/>
              <a:defRPr/>
            </a:pPr>
            <a:r>
              <a:rPr lang="en-US" sz="2100" dirty="0">
                <a:latin typeface="Cambria"/>
                <a:cs typeface="Cambria"/>
                <a:hlinkClick r:id="rId6"/>
              </a:rPr>
              <a:t>ScienceDirect</a:t>
            </a:r>
            <a:endParaRPr lang="en-US" sz="2100" dirty="0">
              <a:latin typeface="Cambria"/>
              <a:cs typeface="Cambria"/>
            </a:endParaRPr>
          </a:p>
          <a:p>
            <a:pPr marL="971550" lvl="1" indent="-514350" algn="l">
              <a:spcBef>
                <a:spcPct val="50000"/>
              </a:spcBef>
              <a:defRPr/>
            </a:pPr>
            <a:r>
              <a:rPr lang="en-US" sz="2100" dirty="0">
                <a:latin typeface="Cambria"/>
                <a:cs typeface="Cambria"/>
              </a:rPr>
              <a:t>Web-Based Sources</a:t>
            </a:r>
            <a:endParaRPr lang="en-US" sz="2100" dirty="0" smtClean="0">
              <a:latin typeface="Cambria"/>
              <a:cs typeface="Cambria"/>
            </a:endParaRPr>
          </a:p>
          <a:p>
            <a:pPr marL="971550" lvl="1" indent="-514350" algn="l">
              <a:spcBef>
                <a:spcPct val="50000"/>
              </a:spcBef>
              <a:buFont typeface="Arial"/>
              <a:buChar char="•"/>
              <a:defRPr/>
            </a:pPr>
            <a:r>
              <a:rPr lang="en-US" sz="2100" dirty="0" smtClean="0">
                <a:latin typeface="Cambria"/>
                <a:cs typeface="Cambria"/>
                <a:hlinkClick r:id="rId7"/>
              </a:rPr>
              <a:t>Science Web Sites </a:t>
            </a:r>
            <a:r>
              <a:rPr lang="en-US" sz="2100" dirty="0" smtClean="0">
                <a:latin typeface="Cambria"/>
                <a:cs typeface="Cambria"/>
              </a:rPr>
              <a:t>– good for introductory information</a:t>
            </a:r>
            <a:endParaRPr lang="en-US" sz="2100" dirty="0" smtClean="0">
              <a:latin typeface="Cambria"/>
              <a:cs typeface="Cambria"/>
              <a:hlinkClick r:id="rId8"/>
            </a:endParaRPr>
          </a:p>
          <a:p>
            <a:pPr marL="971550" lvl="1" indent="-514350" algn="l">
              <a:spcBef>
                <a:spcPct val="50000"/>
              </a:spcBef>
              <a:buFont typeface="Arial"/>
              <a:buChar char="•"/>
              <a:defRPr/>
            </a:pPr>
            <a:r>
              <a:rPr lang="en-US" sz="2100" dirty="0" smtClean="0">
                <a:latin typeface="Cambria"/>
                <a:cs typeface="Cambria"/>
                <a:hlinkClick r:id="rId8"/>
              </a:rPr>
              <a:t>Google </a:t>
            </a:r>
            <a:r>
              <a:rPr lang="en-US" sz="2100" dirty="0">
                <a:latin typeface="Cambria"/>
                <a:cs typeface="Cambria"/>
                <a:hlinkClick r:id="rId8"/>
              </a:rPr>
              <a:t>Scholar</a:t>
            </a:r>
            <a:endParaRPr lang="en-US" sz="2100" dirty="0">
              <a:latin typeface="Cambria"/>
              <a:cs typeface="Cambria"/>
            </a:endParaRPr>
          </a:p>
          <a:p>
            <a:pPr marL="971550" lvl="1" indent="-514350" algn="l">
              <a:spcBef>
                <a:spcPct val="50000"/>
              </a:spcBef>
              <a:buFont typeface="Arial"/>
              <a:buChar char="•"/>
              <a:defRPr/>
            </a:pPr>
            <a:r>
              <a:rPr lang="en-US" sz="2100" dirty="0">
                <a:latin typeface="Cambria"/>
                <a:cs typeface="Cambria"/>
                <a:hlinkClick r:id="rId9"/>
              </a:rPr>
              <a:t>Public Library of Science</a:t>
            </a:r>
            <a:endParaRPr lang="en-US" sz="2100" dirty="0">
              <a:latin typeface="Cambria"/>
              <a:cs typeface="Cambria"/>
            </a:endParaRPr>
          </a:p>
          <a:p>
            <a:pPr marL="971550" lvl="1" indent="-514350" algn="l">
              <a:spcBef>
                <a:spcPct val="50000"/>
              </a:spcBef>
              <a:buFont typeface="Arial"/>
              <a:buChar char="•"/>
              <a:defRPr/>
            </a:pPr>
            <a:r>
              <a:rPr lang="en-US" sz="2100" dirty="0">
                <a:latin typeface="Cambria"/>
                <a:cs typeface="Cambria"/>
                <a:hlinkClick r:id="rId10"/>
              </a:rPr>
              <a:t>HighWire</a:t>
            </a:r>
            <a:endParaRPr lang="en-US" sz="2100" dirty="0">
              <a:latin typeface="Cambria"/>
              <a:cs typeface="Cambria"/>
            </a:endParaRPr>
          </a:p>
          <a:p>
            <a:pPr marL="971550" lvl="1" indent="-514350" algn="l">
              <a:spcBef>
                <a:spcPct val="50000"/>
              </a:spcBef>
              <a:defRPr/>
            </a:pPr>
            <a:r>
              <a:rPr lang="en-US" sz="2500" dirty="0">
                <a:latin typeface="Cambria"/>
              </a:rPr>
              <a:t> </a:t>
            </a:r>
          </a:p>
          <a:p>
            <a:pPr marL="971550" lvl="1" indent="-514350" algn="l">
              <a:spcBef>
                <a:spcPct val="50000"/>
              </a:spcBef>
              <a:defRPr/>
            </a:pPr>
            <a:endParaRPr lang="en-US" sz="2800" dirty="0">
              <a:latin typeface="Cambria"/>
            </a:endParaRPr>
          </a:p>
          <a:p>
            <a:pPr lvl="1" algn="l">
              <a:spcBef>
                <a:spcPct val="50000"/>
              </a:spcBef>
              <a:buFontTx/>
              <a:buChar char="•"/>
              <a:defRPr/>
            </a:pPr>
            <a:endParaRPr lang="en-US" sz="2800" dirty="0">
              <a:latin typeface="Cambria"/>
            </a:endParaRPr>
          </a:p>
          <a:p>
            <a:pPr algn="l">
              <a:spcBef>
                <a:spcPct val="50000"/>
              </a:spcBef>
              <a:buFontTx/>
              <a:buChar char="•"/>
              <a:defRPr/>
            </a:pPr>
            <a:endParaRPr lang="en-US" sz="2800" dirty="0">
              <a:latin typeface="Cambria"/>
            </a:endParaRPr>
          </a:p>
        </p:txBody>
      </p:sp>
      <p:pic>
        <p:nvPicPr>
          <p:cNvPr id="18437" name="Picture 5" descr="Somers Pacyhderm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1198563"/>
            <a:ext cx="275272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BOCES Screen shot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86200"/>
            <a:ext cx="80010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352800" y="57150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Cambria"/>
              </a:rPr>
              <a:t>look</a:t>
            </a:r>
          </a:p>
        </p:txBody>
      </p:sp>
      <p:pic>
        <p:nvPicPr>
          <p:cNvPr id="20484" name="Picture 3" descr="SHS Screen shot.tiff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0"/>
            <a:ext cx="70104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219200" y="3200400"/>
            <a:ext cx="6400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mbria"/>
              </a:rPr>
              <a:t>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7162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dirty="0" err="1" smtClean="0">
                <a:latin typeface="Cambria"/>
                <a:cs typeface="Cambria"/>
              </a:rPr>
              <a:t>ScienceDirect</a:t>
            </a:r>
            <a:endParaRPr lang="en-US" sz="3500" dirty="0" smtClean="0">
              <a:latin typeface="Cambria"/>
              <a:cs typeface="Cambria"/>
            </a:endParaRPr>
          </a:p>
          <a:p>
            <a:pPr algn="ctr"/>
            <a:endParaRPr lang="en-US" sz="3500" dirty="0">
              <a:latin typeface="Cambria"/>
              <a:cs typeface="Cambria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66800" y="1533525"/>
            <a:ext cx="71628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500" dirty="0" smtClean="0">
                <a:latin typeface="Cambria"/>
                <a:ea typeface="Cambria" pitchFamily="-100" charset="0"/>
                <a:cs typeface="Cambria"/>
              </a:rPr>
              <a:t> </a:t>
            </a:r>
          </a:p>
          <a:p>
            <a:pPr algn="l"/>
            <a:r>
              <a:rPr lang="en-US" sz="2000" dirty="0" smtClean="0">
                <a:latin typeface="Cambria"/>
                <a:cs typeface="Cambria"/>
              </a:rPr>
              <a:t>Produced by Elsevier, largest publisher of scientific journals in the world</a:t>
            </a:r>
          </a:p>
          <a:p>
            <a:pPr lvl="1" algn="l"/>
            <a:endParaRPr lang="en-US" sz="2000" dirty="0" smtClean="0">
              <a:latin typeface="Cambria"/>
              <a:cs typeface="Cambria"/>
            </a:endParaRPr>
          </a:p>
          <a:p>
            <a:pPr lvl="1" algn="l">
              <a:buFont typeface="Arial"/>
              <a:buChar char="•"/>
            </a:pPr>
            <a:r>
              <a:rPr lang="en-US" sz="2000" dirty="0" smtClean="0">
                <a:latin typeface="Cambria"/>
                <a:cs typeface="Cambria"/>
              </a:rPr>
              <a:t>full</a:t>
            </a:r>
            <a:r>
              <a:rPr lang="en-US" sz="2000" dirty="0">
                <a:latin typeface="Cambria"/>
                <a:cs typeface="Cambria"/>
              </a:rPr>
              <a:t>-text scientific database offering journal articles and book chapters from nearly 2,500 journals and 26,000 </a:t>
            </a:r>
            <a:r>
              <a:rPr lang="en-US" sz="2000" dirty="0" smtClean="0">
                <a:latin typeface="Cambria"/>
                <a:cs typeface="Cambria"/>
              </a:rPr>
              <a:t>books</a:t>
            </a:r>
            <a:endParaRPr lang="en-US" sz="2000" dirty="0">
              <a:latin typeface="Cambria"/>
              <a:cs typeface="Cambria"/>
            </a:endParaRPr>
          </a:p>
          <a:p>
            <a:pPr lvl="1" algn="l">
              <a:buFont typeface="Arial"/>
              <a:buChar char="•"/>
            </a:pPr>
            <a:endParaRPr lang="en-US" sz="2000" dirty="0" smtClean="0">
              <a:latin typeface="Cambria"/>
              <a:cs typeface="Cambria"/>
            </a:endParaRPr>
          </a:p>
          <a:p>
            <a:pPr lvl="1" algn="l">
              <a:buFont typeface="Arial"/>
              <a:buChar char="•"/>
            </a:pPr>
            <a:r>
              <a:rPr lang="en-US" sz="2000" dirty="0" smtClean="0">
                <a:latin typeface="Cambria"/>
                <a:cs typeface="Cambria"/>
              </a:rPr>
              <a:t>Offered by Elsevier to High Schools for Science Research students</a:t>
            </a:r>
          </a:p>
          <a:p>
            <a:pPr lvl="1" algn="l">
              <a:buFont typeface="Arial"/>
              <a:buChar char="•"/>
            </a:pPr>
            <a:endParaRPr lang="en-US" sz="2000" dirty="0" smtClean="0">
              <a:latin typeface="Cambria"/>
              <a:cs typeface="Cambria"/>
            </a:endParaRPr>
          </a:p>
          <a:p>
            <a:pPr lvl="1" algn="l">
              <a:buFont typeface="Arial"/>
              <a:buChar char="•"/>
            </a:pPr>
            <a:r>
              <a:rPr lang="en-US" sz="2000" dirty="0" smtClean="0">
                <a:latin typeface="Cambria"/>
                <a:cs typeface="Cambria"/>
              </a:rPr>
              <a:t>Some full-text available: only on the Somers campus</a:t>
            </a:r>
          </a:p>
          <a:p>
            <a:pPr algn="l"/>
            <a:endParaRPr lang="en-US" sz="2500" dirty="0" smtClean="0">
              <a:latin typeface="Cambria"/>
              <a:cs typeface="Cambria"/>
            </a:endParaRPr>
          </a:p>
          <a:p>
            <a:pPr algn="l"/>
            <a:r>
              <a:rPr lang="en-US" sz="2000" dirty="0" smtClean="0">
                <a:latin typeface="Cambria"/>
                <a:cs typeface="Cambria"/>
                <a:hlinkClick r:id="rId2"/>
              </a:rPr>
              <a:t>http://www.sciencedirect.com</a:t>
            </a:r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71628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dirty="0">
                <a:latin typeface="Cambria" pitchFamily="-100" charset="0"/>
                <a:ea typeface="Cambria" pitchFamily="-100" charset="0"/>
                <a:cs typeface="Cambria" pitchFamily="-100" charset="0"/>
              </a:rPr>
              <a:t>Public</a:t>
            </a:r>
            <a:r>
              <a:rPr lang="en-US" sz="3500" dirty="0" smtClean="0">
                <a:latin typeface="Cambria" pitchFamily="-100" charset="0"/>
                <a:ea typeface="Cambria" pitchFamily="-100" charset="0"/>
                <a:cs typeface="Cambria" pitchFamily="-100" charset="0"/>
              </a:rPr>
              <a:t> Library </a:t>
            </a:r>
            <a:r>
              <a:rPr lang="en-US" sz="3500" dirty="0">
                <a:latin typeface="Cambria" pitchFamily="-100" charset="0"/>
                <a:ea typeface="Cambria" pitchFamily="-100" charset="0"/>
                <a:cs typeface="Cambria" pitchFamily="-100" charset="0"/>
              </a:rPr>
              <a:t>of</a:t>
            </a:r>
            <a:r>
              <a:rPr lang="en-US" sz="3500" dirty="0" smtClean="0">
                <a:latin typeface="Cambria" pitchFamily="-100" charset="0"/>
                <a:ea typeface="Cambria" pitchFamily="-100" charset="0"/>
                <a:cs typeface="Cambria" pitchFamily="-100" charset="0"/>
              </a:rPr>
              <a:t> Science</a:t>
            </a:r>
            <a:endParaRPr lang="en-US" sz="3500" dirty="0">
              <a:latin typeface="Cambria" pitchFamily="-100" charset="0"/>
              <a:ea typeface="Cambria" pitchFamily="-100" charset="0"/>
              <a:cs typeface="Cambria" pitchFamily="-100" charset="0"/>
            </a:endParaRPr>
          </a:p>
          <a:p>
            <a:endParaRPr lang="en-US" sz="4000" dirty="0">
              <a:latin typeface="Cambria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66800" y="1533525"/>
            <a:ext cx="7162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latin typeface="Cambria" pitchFamily="-100" charset="0"/>
                <a:ea typeface="Cambria" pitchFamily="-100" charset="0"/>
                <a:cs typeface="Cambria" pitchFamily="-100" charset="0"/>
              </a:rPr>
              <a:t>“nonprofit publisher and advocacy organization founded to accelerate progress in science and medicine by leading a transformation in research communication”</a:t>
            </a:r>
          </a:p>
          <a:p>
            <a:pPr algn="l"/>
            <a:r>
              <a:rPr lang="en-US" sz="2000" dirty="0">
                <a:latin typeface="Cambria" pitchFamily="-100" charset="0"/>
                <a:ea typeface="Cambria" pitchFamily="-100" charset="0"/>
                <a:cs typeface="Cambria" pitchFamily="-100" charset="0"/>
              </a:rPr>
              <a:t> </a:t>
            </a:r>
          </a:p>
          <a:p>
            <a:pPr algn="l"/>
            <a:r>
              <a:rPr lang="en-US" sz="2000" b="1" dirty="0">
                <a:latin typeface="Cambria" pitchFamily="-100" charset="0"/>
                <a:ea typeface="Cambria" pitchFamily="-100" charset="0"/>
                <a:cs typeface="Cambria" pitchFamily="-100" charset="0"/>
              </a:rPr>
              <a:t>Core objectives:</a:t>
            </a:r>
            <a:endParaRPr lang="en-US" sz="2000" dirty="0">
              <a:latin typeface="Cambria" pitchFamily="-100" charset="0"/>
              <a:ea typeface="Cambria" pitchFamily="-100" charset="0"/>
              <a:cs typeface="Cambria" pitchFamily="-100" charset="0"/>
            </a:endParaRPr>
          </a:p>
          <a:p>
            <a:pPr lvl="1" algn="l">
              <a:buFont typeface="Arial" pitchFamily="-100" charset="0"/>
              <a:buChar char="•"/>
            </a:pPr>
            <a:r>
              <a:rPr lang="en-US" sz="2000" dirty="0">
                <a:latin typeface="Cambria" pitchFamily="-100" charset="0"/>
                <a:ea typeface="Cambria" pitchFamily="-100" charset="0"/>
                <a:cs typeface="Cambria" pitchFamily="-100" charset="0"/>
              </a:rPr>
              <a:t>Provide ways to overcome unnecessary barriers to immediate availability, access and use of research</a:t>
            </a:r>
          </a:p>
          <a:p>
            <a:pPr lvl="1" algn="l">
              <a:buFont typeface="Arial" pitchFamily="-100" charset="0"/>
              <a:buChar char="•"/>
            </a:pPr>
            <a:r>
              <a:rPr lang="en-US" sz="2000" dirty="0">
                <a:latin typeface="Cambria" pitchFamily="-100" charset="0"/>
                <a:ea typeface="Cambria" pitchFamily="-100" charset="0"/>
                <a:cs typeface="Cambria" pitchFamily="-100" charset="0"/>
              </a:rPr>
              <a:t>Pursue a publishing strategy that optimizes the quality and integrity of the publication process</a:t>
            </a:r>
          </a:p>
          <a:p>
            <a:pPr lvl="1" algn="l">
              <a:buFont typeface="Arial" pitchFamily="-100" charset="0"/>
              <a:buChar char="•"/>
            </a:pPr>
            <a:r>
              <a:rPr lang="en-US" sz="2000" dirty="0">
                <a:latin typeface="Cambria" pitchFamily="-100" charset="0"/>
                <a:ea typeface="Cambria" pitchFamily="-100" charset="0"/>
                <a:cs typeface="Cambria" pitchFamily="-100" charset="0"/>
              </a:rPr>
              <a:t>Develop innovative approaches to the assessment, organization and reuse of ideas and data</a:t>
            </a:r>
          </a:p>
          <a:p>
            <a:pPr algn="l"/>
            <a:r>
              <a:rPr lang="en-US" sz="2000" dirty="0">
                <a:latin typeface="Cambria" pitchFamily="-100" charset="0"/>
                <a:ea typeface="Cambria" pitchFamily="-100" charset="0"/>
                <a:cs typeface="Cambria" pitchFamily="-100" charset="0"/>
              </a:rPr>
              <a:t> </a:t>
            </a:r>
          </a:p>
          <a:p>
            <a:pPr algn="l"/>
            <a:r>
              <a:rPr lang="en-US" sz="2000" dirty="0">
                <a:latin typeface="Cambria" pitchFamily="-100" charset="0"/>
                <a:ea typeface="Cambria" pitchFamily="-100" charset="0"/>
                <a:cs typeface="Cambria" pitchFamily="-100" charset="0"/>
              </a:rPr>
              <a:t>Increasing operational capacity to support the 34,000 articles published in 2013, a 33% increase over 2012:</a:t>
            </a:r>
          </a:p>
          <a:p>
            <a:pPr algn="l"/>
            <a:r>
              <a:rPr lang="en-US" sz="2000" dirty="0">
                <a:latin typeface="Cambria" pitchFamily="-100" charset="0"/>
                <a:ea typeface="Cambria" pitchFamily="-100" charset="0"/>
                <a:cs typeface="Cambria" pitchFamily="-100" charset="0"/>
              </a:rPr>
              <a:t> </a:t>
            </a:r>
          </a:p>
          <a:p>
            <a:pPr algn="l"/>
            <a:r>
              <a:rPr lang="en-US" sz="2000" u="sng" dirty="0">
                <a:latin typeface="Cambria" pitchFamily="-100" charset="0"/>
                <a:ea typeface="Cambria" pitchFamily="-100" charset="0"/>
                <a:cs typeface="Cambria" pitchFamily="-100" charset="0"/>
                <a:hlinkClick r:id="rId2"/>
              </a:rPr>
              <a:t>http://www.plos.org</a:t>
            </a:r>
            <a:endParaRPr lang="en-US" sz="2000" dirty="0">
              <a:latin typeface="Cambria" pitchFamily="-100" charset="0"/>
              <a:ea typeface="Cambria" pitchFamily="-100" charset="0"/>
              <a:cs typeface="Cambria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7162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latin typeface="Cambria"/>
                <a:cs typeface="Cambria"/>
              </a:rPr>
              <a:t>High Wire Press </a:t>
            </a:r>
          </a:p>
          <a:p>
            <a:pPr algn="ctr"/>
            <a:endParaRPr lang="en-US" sz="3500" dirty="0">
              <a:latin typeface="Cambria"/>
              <a:cs typeface="Cambria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66800" y="1533525"/>
            <a:ext cx="716280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 smtClean="0">
                <a:latin typeface="Cambria" pitchFamily="-100" charset="0"/>
                <a:ea typeface="Cambria" pitchFamily="-100" charset="0"/>
                <a:cs typeface="Cambria" pitchFamily="-100" charset="0"/>
              </a:rPr>
              <a:t> </a:t>
            </a:r>
          </a:p>
          <a:p>
            <a:pPr algn="l"/>
            <a:r>
              <a:rPr lang="en-US" sz="2500" dirty="0" smtClean="0">
                <a:latin typeface="Cambria"/>
                <a:cs typeface="Cambria"/>
              </a:rPr>
              <a:t>Affiliated </a:t>
            </a:r>
            <a:r>
              <a:rPr lang="en-US" sz="2500" dirty="0">
                <a:latin typeface="Cambria"/>
                <a:cs typeface="Cambria"/>
              </a:rPr>
              <a:t>with Stanford University</a:t>
            </a:r>
          </a:p>
          <a:p>
            <a:pPr algn="l"/>
            <a:r>
              <a:rPr lang="en-US" sz="2500" dirty="0">
                <a:latin typeface="Cambria"/>
                <a:cs typeface="Cambria"/>
              </a:rPr>
              <a:t> </a:t>
            </a:r>
          </a:p>
          <a:p>
            <a:pPr algn="l"/>
            <a:r>
              <a:rPr lang="en-US" sz="2500" dirty="0">
                <a:latin typeface="Cambria"/>
                <a:cs typeface="Cambria"/>
              </a:rPr>
              <a:t>A leading </a:t>
            </a:r>
            <a:r>
              <a:rPr lang="en-US" sz="2500" dirty="0" err="1">
                <a:latin typeface="Cambria"/>
                <a:cs typeface="Cambria"/>
              </a:rPr>
              <a:t>ePublishing</a:t>
            </a:r>
            <a:r>
              <a:rPr lang="en-US" sz="2500" dirty="0">
                <a:latin typeface="Cambria"/>
                <a:cs typeface="Cambria"/>
              </a:rPr>
              <a:t> </a:t>
            </a:r>
            <a:r>
              <a:rPr lang="en-US" sz="2500" dirty="0" smtClean="0">
                <a:latin typeface="Cambria"/>
                <a:cs typeface="Cambria"/>
              </a:rPr>
              <a:t>platform</a:t>
            </a:r>
            <a:endParaRPr lang="en-US" sz="2500" dirty="0">
              <a:latin typeface="Cambria"/>
              <a:cs typeface="Cambria"/>
            </a:endParaRPr>
          </a:p>
          <a:p>
            <a:pPr algn="l"/>
            <a:r>
              <a:rPr lang="en-US" sz="2500" dirty="0" smtClean="0">
                <a:latin typeface="Cambria"/>
                <a:cs typeface="Cambria"/>
              </a:rPr>
              <a:t>partners </a:t>
            </a:r>
            <a:r>
              <a:rPr lang="en-US" sz="2500" dirty="0">
                <a:latin typeface="Cambria"/>
                <a:cs typeface="Cambria"/>
              </a:rPr>
              <a:t>with independent scholarly publishers, societies, associations, and university </a:t>
            </a:r>
            <a:r>
              <a:rPr lang="en-US" sz="2500" dirty="0" smtClean="0">
                <a:latin typeface="Cambria"/>
                <a:cs typeface="Cambria"/>
              </a:rPr>
              <a:t>presses digital </a:t>
            </a:r>
            <a:r>
              <a:rPr lang="en-US" sz="2500" dirty="0">
                <a:latin typeface="Cambria"/>
                <a:cs typeface="Cambria"/>
              </a:rPr>
              <a:t>dissemination of more than 3000 journals, books, reference works, and proceedings.</a:t>
            </a:r>
            <a:r>
              <a:rPr lang="en-US" sz="2500" dirty="0" smtClean="0">
                <a:latin typeface="Cambria"/>
                <a:cs typeface="Cambria"/>
              </a:rPr>
              <a:t> </a:t>
            </a:r>
          </a:p>
          <a:p>
            <a:pPr algn="l"/>
            <a:r>
              <a:rPr lang="en-US" sz="2500" dirty="0">
                <a:latin typeface="Cambria"/>
                <a:cs typeface="Cambria"/>
              </a:rPr>
              <a:t>Over 7 million articles – 2 million free</a:t>
            </a:r>
          </a:p>
          <a:p>
            <a:pPr algn="l"/>
            <a:r>
              <a:rPr lang="en-US" sz="2000" dirty="0">
                <a:latin typeface="Cambria"/>
              </a:rPr>
              <a:t> </a:t>
            </a:r>
          </a:p>
          <a:p>
            <a:pPr algn="l"/>
            <a:r>
              <a:rPr lang="en-US" sz="2000" dirty="0">
                <a:latin typeface="Cambria"/>
              </a:rPr>
              <a:t> </a:t>
            </a:r>
            <a:endParaRPr lang="en-US" sz="2500" dirty="0">
              <a:latin typeface="Cambria"/>
              <a:cs typeface="Cambria"/>
            </a:endParaRPr>
          </a:p>
          <a:p>
            <a:pPr algn="l"/>
            <a:r>
              <a:rPr lang="en-US" sz="2500" u="sng" dirty="0">
                <a:latin typeface="Cambria"/>
                <a:cs typeface="Cambria"/>
                <a:hlinkClick r:id="rId2"/>
              </a:rPr>
              <a:t>http://home.highwire.org</a:t>
            </a:r>
            <a:endParaRPr lang="en-US" sz="2500" dirty="0">
              <a:latin typeface="Cambria"/>
              <a:cs typeface="Cambria"/>
            </a:endParaRPr>
          </a:p>
          <a:p>
            <a:pPr algn="l"/>
            <a:r>
              <a:rPr lang="en-US" sz="2500" u="sng" dirty="0">
                <a:latin typeface="Cambria"/>
                <a:cs typeface="Cambria"/>
                <a:hlinkClick r:id="rId3"/>
              </a:rPr>
              <a:t>http://highwire.stanford.edu/cgi/search</a:t>
            </a:r>
            <a:r>
              <a:rPr lang="en-US" sz="2500" dirty="0">
                <a:latin typeface="Cambria"/>
                <a:cs typeface="Cambria"/>
              </a:rPr>
              <a:t> (search platform)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7162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latin typeface="Cambria"/>
                <a:cs typeface="Cambria"/>
              </a:rPr>
              <a:t>What to remember:</a:t>
            </a:r>
          </a:p>
          <a:p>
            <a:pPr algn="ctr"/>
            <a:endParaRPr lang="en-US" sz="3500" dirty="0">
              <a:latin typeface="Cambria"/>
              <a:cs typeface="Cambria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66800" y="1533525"/>
            <a:ext cx="71628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 smtClean="0">
                <a:latin typeface="Cambria" pitchFamily="-100" charset="0"/>
                <a:ea typeface="Cambria" pitchFamily="-100" charset="0"/>
                <a:cs typeface="Cambria" pitchFamily="-100" charset="0"/>
              </a:rPr>
              <a:t> </a:t>
            </a:r>
          </a:p>
          <a:p>
            <a:pPr algn="l"/>
            <a:r>
              <a:rPr lang="en-US" sz="2500" dirty="0" smtClean="0">
                <a:latin typeface="Cambria"/>
                <a:cs typeface="Cambria"/>
              </a:rPr>
              <a:t>Identify database parameters (what’s in it?)</a:t>
            </a:r>
          </a:p>
          <a:p>
            <a:pPr algn="l"/>
            <a:endParaRPr lang="en-US" sz="2500" dirty="0" smtClean="0">
              <a:latin typeface="Cambria"/>
              <a:cs typeface="Cambria"/>
            </a:endParaRPr>
          </a:p>
          <a:p>
            <a:pPr algn="l"/>
            <a:r>
              <a:rPr lang="en-US" sz="2500" dirty="0" smtClean="0">
                <a:latin typeface="Cambria"/>
                <a:cs typeface="Cambria"/>
              </a:rPr>
              <a:t>Do advanced searches</a:t>
            </a:r>
          </a:p>
          <a:p>
            <a:pPr lvl="1"/>
            <a:r>
              <a:rPr lang="en-US" sz="2500" dirty="0" smtClean="0">
                <a:latin typeface="Cambria"/>
                <a:cs typeface="Cambria"/>
                <a:hlinkClick r:id="rId2"/>
              </a:rPr>
              <a:t>Google Advanced Search</a:t>
            </a:r>
            <a:endParaRPr lang="en-US" sz="2500" dirty="0" smtClean="0">
              <a:latin typeface="Cambria"/>
              <a:cs typeface="Cambria"/>
            </a:endParaRPr>
          </a:p>
          <a:p>
            <a:pPr algn="l"/>
            <a:endParaRPr lang="en-US" sz="2500" dirty="0" smtClean="0">
              <a:latin typeface="Cambria"/>
              <a:cs typeface="Cambria"/>
            </a:endParaRPr>
          </a:p>
          <a:p>
            <a:pPr algn="l"/>
            <a:r>
              <a:rPr lang="en-US" sz="2500" dirty="0" smtClean="0">
                <a:latin typeface="Cambria"/>
                <a:cs typeface="Cambria"/>
              </a:rPr>
              <a:t>Set up alerts</a:t>
            </a:r>
          </a:p>
          <a:p>
            <a:pPr algn="l"/>
            <a:endParaRPr lang="en-US" sz="2500" dirty="0" smtClean="0">
              <a:latin typeface="Cambria"/>
              <a:cs typeface="Cambria"/>
            </a:endParaRPr>
          </a:p>
          <a:p>
            <a:pPr algn="l"/>
            <a:r>
              <a:rPr lang="en-US" sz="2500" dirty="0" smtClean="0">
                <a:latin typeface="Cambria"/>
                <a:cs typeface="Cambria"/>
              </a:rPr>
              <a:t>Browse and use search pages of important journals in your area</a:t>
            </a:r>
            <a:endParaRPr lang="en-US" sz="25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362200" y="6172200"/>
            <a:ext cx="4292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Cambria"/>
                <a:hlinkClick r:id="rId2"/>
              </a:rPr>
              <a:t>www.linkedin.com</a:t>
            </a:r>
            <a:r>
              <a:rPr lang="en-US" sz="2000" dirty="0">
                <a:latin typeface="Cambria"/>
                <a:hlinkClick r:id="rId2"/>
              </a:rPr>
              <a:t>/in/jamescassuto</a:t>
            </a:r>
            <a:endParaRPr lang="en-US" sz="2000" dirty="0">
              <a:latin typeface="Cambria"/>
            </a:endParaRPr>
          </a:p>
        </p:txBody>
      </p:sp>
      <p:pic>
        <p:nvPicPr>
          <p:cNvPr id="34819" name="Picture 2" descr="Cassuto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33400"/>
            <a:ext cx="74930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rot="10800000" flipV="1">
            <a:off x="6146282" y="152400"/>
            <a:ext cx="1676400" cy="10668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7162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latin typeface="Cambria"/>
                <a:cs typeface="Cambria"/>
              </a:rPr>
              <a:t>Scenario 1:</a:t>
            </a:r>
            <a:r>
              <a:rPr lang="en-US" sz="3600" dirty="0" smtClean="0">
                <a:latin typeface="Cambria" pitchFamily="-100" charset="0"/>
                <a:ea typeface="Cambria" pitchFamily="-100" charset="0"/>
                <a:cs typeface="Cambria" pitchFamily="-100" charset="0"/>
              </a:rPr>
              <a:t> </a:t>
            </a:r>
          </a:p>
          <a:p>
            <a:pPr algn="ctr"/>
            <a:r>
              <a:rPr lang="en-US" sz="2000" dirty="0" smtClean="0">
                <a:latin typeface="Cambria"/>
                <a:cs typeface="Cambria"/>
              </a:rPr>
              <a:t>“I </a:t>
            </a:r>
            <a:r>
              <a:rPr lang="en-US" sz="2000" dirty="0" err="1" smtClean="0">
                <a:latin typeface="Cambria"/>
                <a:cs typeface="Cambria"/>
              </a:rPr>
              <a:t>kinda</a:t>
            </a:r>
            <a:r>
              <a:rPr lang="en-US" sz="2000" dirty="0" smtClean="0">
                <a:latin typeface="Cambria"/>
                <a:cs typeface="Cambria"/>
              </a:rPr>
              <a:t> think I’m interested in cancer research…”</a:t>
            </a:r>
          </a:p>
          <a:p>
            <a:pPr algn="ctr"/>
            <a:endParaRPr lang="en-US" sz="3500" dirty="0" smtClean="0">
              <a:latin typeface="Cambria"/>
              <a:cs typeface="Cambria"/>
            </a:endParaRPr>
          </a:p>
          <a:p>
            <a:pPr algn="ctr"/>
            <a:endParaRPr lang="en-US" sz="3500" dirty="0">
              <a:latin typeface="Cambria"/>
              <a:cs typeface="Cambria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066800" y="1533525"/>
            <a:ext cx="7162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r>
              <a:rPr lang="en-US" sz="2000" dirty="0">
                <a:latin typeface="Cambria"/>
                <a:cs typeface="Cambria"/>
              </a:rPr>
              <a:t>N</a:t>
            </a:r>
            <a:r>
              <a:rPr lang="en-US" sz="2000" dirty="0" smtClean="0">
                <a:latin typeface="Cambria"/>
                <a:cs typeface="Cambria"/>
              </a:rPr>
              <a:t>arrow your search: choose a more specific area of interest</a:t>
            </a: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algn="l"/>
            <a:r>
              <a:rPr lang="en-US" sz="2000" dirty="0" smtClean="0">
                <a:latin typeface="Cambria"/>
                <a:cs typeface="Cambria"/>
              </a:rPr>
              <a:t>Try:</a:t>
            </a:r>
          </a:p>
          <a:p>
            <a:pPr lvl="1" algn="l"/>
            <a:r>
              <a:rPr lang="en-US" sz="2000" dirty="0" err="1" smtClean="0">
                <a:latin typeface="Cambria"/>
                <a:cs typeface="Cambria"/>
              </a:rPr>
              <a:t>GoogleScholar</a:t>
            </a:r>
            <a:r>
              <a:rPr lang="en-US" sz="2000" dirty="0" smtClean="0">
                <a:latin typeface="Cambria"/>
                <a:cs typeface="Cambria"/>
              </a:rPr>
              <a:t> search – limit the year</a:t>
            </a:r>
          </a:p>
          <a:p>
            <a:pPr lvl="1" algn="l"/>
            <a:r>
              <a:rPr lang="en-US" sz="2000" dirty="0" smtClean="0">
                <a:latin typeface="Cambria"/>
                <a:cs typeface="Cambria"/>
              </a:rPr>
              <a:t>Science web sites and look at current events in “Cancer Research”</a:t>
            </a:r>
          </a:p>
          <a:p>
            <a:pPr lvl="1" algn="l"/>
            <a:r>
              <a:rPr lang="en-US" sz="2000" dirty="0" smtClean="0">
                <a:latin typeface="Cambria"/>
                <a:cs typeface="Cambria"/>
              </a:rPr>
              <a:t>Look at what remains to be done</a:t>
            </a:r>
          </a:p>
          <a:p>
            <a:pPr algn="l"/>
            <a:endParaRPr lang="en-US" sz="2000" dirty="0" smtClean="0">
              <a:latin typeface="Cambria"/>
              <a:cs typeface="Cambria"/>
            </a:endParaRPr>
          </a:p>
          <a:p>
            <a:pPr lvl="1" algn="l"/>
            <a:r>
              <a:rPr lang="en-US" sz="2000" dirty="0" smtClean="0">
                <a:latin typeface="Cambria"/>
                <a:cs typeface="Cambria"/>
              </a:rPr>
              <a:t>Google/Search engine search:</a:t>
            </a:r>
          </a:p>
          <a:p>
            <a:pPr lvl="2" algn="l"/>
            <a:r>
              <a:rPr lang="en-US" sz="2000" dirty="0" smtClean="0">
                <a:latin typeface="Cambria"/>
                <a:cs typeface="Cambria"/>
              </a:rPr>
              <a:t>University web sites</a:t>
            </a:r>
          </a:p>
          <a:p>
            <a:pPr lvl="2" algn="l"/>
            <a:r>
              <a:rPr lang="en-US" sz="2000" dirty="0" smtClean="0">
                <a:latin typeface="Cambria"/>
                <a:cs typeface="Cambria"/>
              </a:rPr>
              <a:t>Descriptions of current projects</a:t>
            </a:r>
          </a:p>
          <a:p>
            <a:pPr algn="dist"/>
            <a:endParaRPr lang="en-US" sz="2000" dirty="0" smtClean="0">
              <a:latin typeface="Cambria"/>
              <a:cs typeface="Cambria"/>
            </a:endParaRPr>
          </a:p>
          <a:p>
            <a:pPr lvl="1" algn="l"/>
            <a:endParaRPr lang="en-US" sz="2000" dirty="0" smtClean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7620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 sz="2000" dirty="0" smtClean="0">
              <a:latin typeface="Cambria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000" dirty="0" smtClean="0">
              <a:latin typeface="Cambria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000" dirty="0" smtClean="0">
              <a:latin typeface="Cambria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000" dirty="0" smtClean="0">
              <a:latin typeface="Cambria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000" dirty="0" smtClean="0">
              <a:latin typeface="Cambria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000" dirty="0" smtClean="0">
              <a:latin typeface="Cambria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000" dirty="0" smtClean="0">
              <a:latin typeface="Cambria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000" dirty="0" smtClean="0">
              <a:latin typeface="Cambria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000" dirty="0" smtClean="0">
              <a:latin typeface="Cambria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000" dirty="0">
              <a:latin typeface="Cambri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15145"/>
              </p:ext>
            </p:extLst>
          </p:nvPr>
        </p:nvGraphicFramePr>
        <p:xfrm>
          <a:off x="1240076" y="350729"/>
          <a:ext cx="6764055" cy="57494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38729"/>
                <a:gridCol w="4625326"/>
              </a:tblGrid>
              <a:tr h="64082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j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General 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Science Sites</a:t>
                      </a:r>
                      <a:endParaRPr lang="en-US" sz="1400" dirty="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2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New Scientist   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hlinkClick r:id="rId3"/>
                        </a:rPr>
                        <a:t>http://www.newscientist.com/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442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Science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hlinkClick r:id="rId4"/>
                        </a:rPr>
                        <a:t>http://www.sciencemag.org/</a:t>
                      </a:r>
                      <a:endParaRPr lang="en-US" sz="120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 </a:t>
                      </a:r>
                      <a:endParaRPr lang="en-US" sz="120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442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Science (Government Site)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hlinkClick r:id="rId5"/>
                        </a:rPr>
                        <a:t>http://www.science.gov</a:t>
                      </a:r>
                      <a:endParaRPr lang="en-US" sz="120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 </a:t>
                      </a:r>
                      <a:endParaRPr lang="en-US" sz="120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442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Science Daily   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hlinkClick r:id="rId6"/>
                        </a:rPr>
                        <a:t>http://www.sciencedaily.com/</a:t>
                      </a:r>
                      <a:endParaRPr lang="en-US" sz="120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 </a:t>
                      </a:r>
                      <a:endParaRPr lang="en-US" sz="120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442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Science Master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hlinkClick r:id="rId7"/>
                        </a:rPr>
                        <a:t>http://www.sciencemaster.com/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663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Science News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 </a:t>
                      </a:r>
                      <a:endParaRPr lang="en-US" sz="120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hlinkClick r:id="rId8"/>
                        </a:rPr>
                        <a:t>http://www.sciencenews.org/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442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Science Times (NY Times)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 </a:t>
                      </a:r>
                      <a:endParaRPr lang="en-US" sz="120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hlinkClick r:id="rId9"/>
                        </a:rPr>
                        <a:t>http://www.nytimes.com/pages/science/index.html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442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Scientific American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 </a:t>
                      </a:r>
                      <a:endParaRPr lang="en-US" sz="120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hlinkClick r:id="rId10"/>
                        </a:rPr>
                        <a:t>http://www.sciam.com/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442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Scientific American Mind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 </a:t>
                      </a:r>
                      <a:endParaRPr lang="en-US" sz="120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hlinkClick r:id="rId11"/>
                        </a:rPr>
                        <a:t>http://www.scientificamerican.com/sciammind/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442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Seed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 </a:t>
                      </a:r>
                      <a:endParaRPr lang="en-US" sz="120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hlinkClick r:id="rId12"/>
                        </a:rPr>
                        <a:t>http://www.seedmagazine.com/news/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442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Smithsonian Institution 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 </a:t>
                      </a:r>
                      <a:endParaRPr lang="en-US" sz="120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hlinkClick r:id="rId13"/>
                        </a:rPr>
                        <a:t>http://www.si.edu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mbria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443</Words>
  <Application>Microsoft Macintosh PowerPoint</Application>
  <PresentationFormat>On-screen Show (4:3)</PresentationFormat>
  <Paragraphs>285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ＭＳ Ｐゴシック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Somers High School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Pamela Read</dc:creator>
  <cp:lastModifiedBy>Microsoft Office User</cp:lastModifiedBy>
  <cp:revision>15</cp:revision>
  <dcterms:created xsi:type="dcterms:W3CDTF">2015-09-21T11:40:17Z</dcterms:created>
  <dcterms:modified xsi:type="dcterms:W3CDTF">2017-09-28T15:15:09Z</dcterms:modified>
</cp:coreProperties>
</file>